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69" r:id="rId2"/>
    <p:sldId id="430" r:id="rId3"/>
    <p:sldId id="293" r:id="rId4"/>
    <p:sldId id="411" r:id="rId5"/>
    <p:sldId id="412" r:id="rId6"/>
    <p:sldId id="385" r:id="rId7"/>
    <p:sldId id="384" r:id="rId8"/>
    <p:sldId id="413" r:id="rId9"/>
    <p:sldId id="414" r:id="rId10"/>
    <p:sldId id="417" r:id="rId11"/>
    <p:sldId id="419" r:id="rId12"/>
    <p:sldId id="420" r:id="rId13"/>
    <p:sldId id="426" r:id="rId14"/>
    <p:sldId id="422" r:id="rId15"/>
    <p:sldId id="259" r:id="rId16"/>
    <p:sldId id="431" r:id="rId17"/>
    <p:sldId id="402" r:id="rId18"/>
    <p:sldId id="388" r:id="rId19"/>
    <p:sldId id="433" r:id="rId20"/>
    <p:sldId id="349" r:id="rId21"/>
    <p:sldId id="427" r:id="rId22"/>
    <p:sldId id="383" r:id="rId23"/>
    <p:sldId id="405" r:id="rId24"/>
    <p:sldId id="372" r:id="rId25"/>
    <p:sldId id="260" r:id="rId26"/>
    <p:sldId id="285" r:id="rId27"/>
    <p:sldId id="434" r:id="rId28"/>
    <p:sldId id="366" r:id="rId29"/>
    <p:sldId id="424" r:id="rId30"/>
    <p:sldId id="389" r:id="rId31"/>
    <p:sldId id="408" r:id="rId32"/>
    <p:sldId id="432" r:id="rId33"/>
    <p:sldId id="376" r:id="rId34"/>
    <p:sldId id="374" r:id="rId35"/>
    <p:sldId id="425" r:id="rId36"/>
    <p:sldId id="377" r:id="rId37"/>
    <p:sldId id="378" r:id="rId38"/>
    <p:sldId id="428" r:id="rId3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700"/>
  </p:normalViewPr>
  <p:slideViewPr>
    <p:cSldViewPr snapToGrid="0" snapToObjects="1">
      <p:cViewPr varScale="1">
        <p:scale>
          <a:sx n="190" d="100"/>
          <a:sy n="190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2" Type="http://schemas.openxmlformats.org/officeDocument/2006/relationships/slide" Target="slides/slide30.xml"/><Relationship Id="rId1" Type="http://schemas.openxmlformats.org/officeDocument/2006/relationships/slide" Target="slides/slide26.xml"/><Relationship Id="rId5" Type="http://schemas.openxmlformats.org/officeDocument/2006/relationships/slide" Target="slides/slide37.xml"/><Relationship Id="rId4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0E34D459-6A4C-0967-4DFD-9F29D8521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99430460-D628-1D58-B74E-0309518434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chromatin immunoprecipitation (ChIP) </a:t>
            </a: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EDBB4C79-2A60-5E76-49D7-370C7859A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E6F86B-0DB5-4240-8878-46D2B5D36A9B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54150"/>
            <a:ext cx="82296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youtu.be/v8p4ph2MAvI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04988"/>
            <a:ext cx="7772400" cy="147002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4121150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1/26/2023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538" y="122238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 – Bridge PCR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614045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76750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351088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476750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7" y="2880656"/>
            <a:ext cx="5902929" cy="130952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E5BB87B9-4187-1EC0-6AEB-106C84A8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971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A3A48-E532-8E7C-EF18-B537DFB3E2FA}"/>
              </a:ext>
            </a:extLst>
          </p:cNvPr>
          <p:cNvSpPr txBox="1"/>
          <p:nvPr/>
        </p:nvSpPr>
        <p:spPr>
          <a:xfrm>
            <a:off x="532093" y="1386185"/>
            <a:ext cx="4324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Sequence reading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6406" y="230674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833909"/>
            <a:ext cx="8327840" cy="588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3960813"/>
            <a:ext cx="49149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62075"/>
            <a:ext cx="49149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233488"/>
            <a:ext cx="4579938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4083050"/>
            <a:ext cx="20843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</a:rPr>
              <a:t>NovaSeq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30400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>
            <a:extLst>
              <a:ext uri="{FF2B5EF4-FFF2-40B4-BE49-F238E27FC236}">
                <a16:creationId xmlns:a16="http://schemas.microsoft.com/office/drawing/2014/main" id="{9386184D-28D4-9C13-BDC7-9BADF5C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CC9E5-7A9C-AB44-8273-1198D686927C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62" name="Title 9">
            <a:extLst>
              <a:ext uri="{FF2B5EF4-FFF2-40B4-BE49-F238E27FC236}">
                <a16:creationId xmlns:a16="http://schemas.microsoft.com/office/drawing/2014/main" id="{78DD074E-912B-9311-7D66-985BF176F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111125"/>
            <a:ext cx="8880475" cy="781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40963" name="Picture 7">
            <a:extLst>
              <a:ext uri="{FF2B5EF4-FFF2-40B4-BE49-F238E27FC236}">
                <a16:creationId xmlns:a16="http://schemas.microsoft.com/office/drawing/2014/main" id="{66CD225F-CD46-FAE7-5C9E-298E761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55700"/>
            <a:ext cx="30861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>
            <a:extLst>
              <a:ext uri="{FF2B5EF4-FFF2-40B4-BE49-F238E27FC236}">
                <a16:creationId xmlns:a16="http://schemas.microsoft.com/office/drawing/2014/main" id="{65A25316-EFB9-2278-7E98-88E5CBF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535488"/>
            <a:ext cx="44069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up to 70+ </a:t>
            </a:r>
            <a:r>
              <a:rPr lang="en-US" sz="2000" dirty="0" err="1">
                <a:latin typeface="+mn-lt"/>
              </a:rPr>
              <a:t>kbp</a:t>
            </a:r>
            <a:r>
              <a:rPr lang="en-US" sz="2000" dirty="0"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high sequencing error rate (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1-5%</a:t>
            </a:r>
            <a:r>
              <a:rPr lang="en-US" sz="2000" dirty="0">
                <a:latin typeface="+mn-lt"/>
              </a:rPr>
              <a:t>, random, no-context-specific errors)</a:t>
            </a:r>
          </a:p>
        </p:txBody>
      </p:sp>
      <p:pic>
        <p:nvPicPr>
          <p:cNvPr id="40965" name="Picture 1">
            <a:extLst>
              <a:ext uri="{FF2B5EF4-FFF2-40B4-BE49-F238E27FC236}">
                <a16:creationId xmlns:a16="http://schemas.microsoft.com/office/drawing/2014/main" id="{195A5F33-4893-EEF5-243F-41E1A5BCF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892175"/>
            <a:ext cx="5262562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>
            <a:extLst>
              <a:ext uri="{FF2B5EF4-FFF2-40B4-BE49-F238E27FC236}">
                <a16:creationId xmlns:a16="http://schemas.microsoft.com/office/drawing/2014/main" id="{4F3476A2-E98F-BADB-A95F-7E9ABC9F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647541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pacbio.com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E2E0EA7C-D816-5D9C-6EB2-534A0E692E57}"/>
              </a:ext>
            </a:extLst>
          </p:cNvPr>
          <p:cNvSpPr txBox="1"/>
          <p:nvPr/>
        </p:nvSpPr>
        <p:spPr>
          <a:xfrm>
            <a:off x="1311275" y="3924300"/>
            <a:ext cx="18430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4"/>
              </a:rPr>
              <a:t>PacBio tech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150938"/>
            <a:ext cx="65135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1055688" y="10683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1055688" y="34559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1055688" y="5838825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Less biases (e.g., GC)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998538"/>
            <a:ext cx="2730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64706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Peng </a:t>
            </a:r>
            <a:r>
              <a:rPr lang="en-US" altLang="en-US" sz="1200" i="1">
                <a:latin typeface="Arial" panose="020B0604020202020204" pitchFamily="34" charset="0"/>
              </a:rPr>
              <a:t>et al</a:t>
            </a:r>
            <a:r>
              <a:rPr lang="en-US" altLang="en-US" sz="120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5314950" y="998538"/>
            <a:ext cx="10937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4516438" y="2144713"/>
            <a:ext cx="12477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774825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95425"/>
            <a:ext cx="8647113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097463"/>
            <a:ext cx="8350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PacBio has solved </a:t>
            </a: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assemblies of most bacterial genomes and it will solve assemblies of small “simple” genomes (e.g., &lt;500 Mbp)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for genome assembly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1">
            <a:extLst>
              <a:ext uri="{FF2B5EF4-FFF2-40B4-BE49-F238E27FC236}">
                <a16:creationId xmlns:a16="http://schemas.microsoft.com/office/drawing/2014/main" id="{7B660140-A416-7482-58D0-945D3AFED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0E5D82-F886-1E4E-96D3-135AF82C0E3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5A561C9-55D9-6B53-043D-44BA81F98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6305550"/>
            <a:ext cx="2212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Scientific Data, 2020, 7:399</a:t>
            </a:r>
          </a:p>
        </p:txBody>
      </p:sp>
      <p:pic>
        <p:nvPicPr>
          <p:cNvPr id="45059" name="Picture 4" descr="Diagram&#10;&#10;Description automatically generated">
            <a:extLst>
              <a:ext uri="{FF2B5EF4-FFF2-40B4-BE49-F238E27FC236}">
                <a16:creationId xmlns:a16="http://schemas.microsoft.com/office/drawing/2014/main" id="{A30286AA-606B-ACFC-1BC0-6CDEF692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09638"/>
            <a:ext cx="34004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4">
            <a:extLst>
              <a:ext uri="{FF2B5EF4-FFF2-40B4-BE49-F238E27FC236}">
                <a16:creationId xmlns:a16="http://schemas.microsoft.com/office/drawing/2014/main" id="{9E16CA24-E4E0-BFA6-4995-2F4939A439B7}"/>
              </a:ext>
            </a:extLst>
          </p:cNvPr>
          <p:cNvSpPr txBox="1">
            <a:spLocks/>
          </p:cNvSpPr>
          <p:nvPr/>
        </p:nvSpPr>
        <p:spPr bwMode="auto">
          <a:xfrm>
            <a:off x="457200" y="1857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/>
              <a:t>HiFi PacBio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DE7-4665-B0C5-901E-D0558E2BC0D5}"/>
              </a:ext>
            </a:extLst>
          </p:cNvPr>
          <p:cNvSpPr txBox="1"/>
          <p:nvPr/>
        </p:nvSpPr>
        <p:spPr>
          <a:xfrm>
            <a:off x="5257800" y="2765425"/>
            <a:ext cx="3254375" cy="1201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~99% 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A0B20E1-B36B-AEED-AAE3-28AC549A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Unix commands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5998330-63F7-9115-61BB-E7CC897F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3" y="1098550"/>
            <a:ext cx="7450137" cy="5092700"/>
          </a:xfrm>
        </p:spPr>
        <p:txBody>
          <a:bodyPr/>
          <a:lstStyle/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cd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change the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mkdir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make directories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pwd</a:t>
            </a:r>
            <a:r>
              <a:rPr lang="en-US" altLang="en-US">
                <a:ea typeface="ＭＳ Ｐゴシック" panose="020B0600070205080204" pitchFamily="34" charset="-128"/>
              </a:rPr>
              <a:t> - print name of current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ls</a:t>
            </a:r>
            <a:r>
              <a:rPr lang="en-US" altLang="en-US">
                <a:ea typeface="ＭＳ Ｐゴシック" panose="020B0600070205080204" pitchFamily="34" charset="-128"/>
              </a:rPr>
              <a:t> – list directory contents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chmod</a:t>
            </a:r>
            <a:r>
              <a:rPr lang="en-US" altLang="en-US">
                <a:ea typeface="ＭＳ Ｐゴシック" panose="020B0600070205080204" pitchFamily="34" charset="-128"/>
              </a:rPr>
              <a:t> - change the access permissions to files and directories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head</a:t>
            </a:r>
            <a:r>
              <a:rPr lang="en-US" altLang="en-US">
                <a:ea typeface="ＭＳ Ｐゴシック" panose="020B0600070205080204" pitchFamily="34" charset="-128"/>
              </a:rPr>
              <a:t> - output the first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tail</a:t>
            </a:r>
            <a:r>
              <a:rPr lang="en-US" altLang="en-US">
                <a:ea typeface="ＭＳ Ｐゴシック" panose="020B0600070205080204" pitchFamily="34" charset="-128"/>
              </a:rPr>
              <a:t> - output the last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more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less</a:t>
            </a:r>
            <a:r>
              <a:rPr lang="en-US" altLang="en-US">
                <a:ea typeface="ＭＳ Ｐゴシック" panose="020B0600070205080204" pitchFamily="34" charset="-128"/>
              </a:rPr>
              <a:t> display contents of large files page by page or scroll line by line up and down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cat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concatenate files</a:t>
            </a:r>
            <a:endParaRPr lang="en-US" altLang="en-US" b="1" u="sng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paste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merge lines of files</a:t>
            </a:r>
          </a:p>
          <a:p>
            <a:r>
              <a:rPr lang="en-US" altLang="en-US" b="1">
                <a:ea typeface="ＭＳ Ｐゴシック" panose="020B0600070205080204" pitchFamily="34" charset="-128"/>
              </a:rPr>
              <a:t>wc</a:t>
            </a:r>
            <a:r>
              <a:rPr lang="en-US" altLang="en-US">
                <a:ea typeface="ＭＳ Ｐゴシック" panose="020B0600070205080204" pitchFamily="34" charset="-128"/>
              </a:rPr>
              <a:t> - print line, word, and bytes for each file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grep</a:t>
            </a:r>
            <a:r>
              <a:rPr lang="en-US" altLang="en-US">
                <a:ea typeface="ＭＳ Ｐゴシック" panose="020B0600070205080204" pitchFamily="34" charset="-128"/>
              </a:rPr>
              <a:t> - print lines matching a pattern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9CA9382-7ACD-1062-B538-CBE1DBBE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6428D-9858-6F4D-BBC0-0AC298A5C4C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01145D1-4343-A775-19C7-1FC3E08A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98425"/>
            <a:ext cx="157638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33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4586288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4414838"/>
            <a:ext cx="3495675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1870075"/>
            <a:ext cx="31623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446213"/>
            <a:ext cx="47879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80975" y="1109663"/>
            <a:ext cx="64770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967163"/>
            <a:ext cx="91440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23838"/>
            <a:ext cx="5078413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885825"/>
            <a:ext cx="27368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2770188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MinION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9413" y="349250"/>
            <a:ext cx="6408737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198563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836863"/>
            <a:ext cx="6448425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6356350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646906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47A203-D8DA-1F66-889D-BD0AB0FC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5882"/>
            <a:ext cx="7772400" cy="53731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9685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2FDE424-B2E5-655D-78FD-58A702048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185" y="2436019"/>
            <a:ext cx="1243013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PacBio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208" y="4395789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795" y="1257019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287" y="5168901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6000751"/>
            <a:ext cx="9540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5868988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6000751"/>
            <a:ext cx="8905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4" y="6198255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585" y="3240741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1128713"/>
            <a:ext cx="0" cy="4740275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0060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A7CFAF72-D725-9812-C046-844F9DAF50C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Applications of NGS</a:t>
            </a:r>
          </a:p>
        </p:txBody>
      </p:sp>
      <p:sp>
        <p:nvSpPr>
          <p:cNvPr id="54274" name="TextBox 2">
            <a:extLst>
              <a:ext uri="{FF2B5EF4-FFF2-40B4-BE49-F238E27FC236}">
                <a16:creationId xmlns:a16="http://schemas.microsoft.com/office/drawing/2014/main" id="{0FBCF074-16FE-CC87-8AB1-8A3EBFEF5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1576388"/>
            <a:ext cx="727868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Whole-genome sequencing/re-sequencing / target-region sequencing (Assembly, Variant discovery)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Genome-reduction sequencing (GBS, RAD-Seq)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RNA-seq: differential expression, alternative splicing and variant discovery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Small RNA-seq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 err="1"/>
              <a:t>ChIP</a:t>
            </a:r>
            <a:r>
              <a:rPr lang="en-US" altLang="en-US" sz="2400" dirty="0"/>
              <a:t>-Seq: Elucidate DNA-protein interaction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Metagenomics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Others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altLang="en-US" sz="2400" dirty="0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1FF8CE83-3512-47C4-7E8D-9C3ABB1C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B523C1-40EE-0842-B621-E96B8680AF5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281361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66" y="1318933"/>
            <a:ext cx="5400115" cy="52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660525"/>
            <a:ext cx="7666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0" y="3946525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95" y="1152583"/>
            <a:ext cx="5632450" cy="520376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NextSeq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(&gt;70kb+), relatively high errors (1-5%)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~15 kb, &lt;1%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819275"/>
            <a:ext cx="3017837" cy="2644775"/>
            <a:chOff x="5702300" y="3712329"/>
            <a:chExt cx="3302000" cy="2817475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553362" cy="338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6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869" y="2834780"/>
            <a:ext cx="24114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56" y="1183588"/>
            <a:ext cx="4710020" cy="165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5002759"/>
            <a:ext cx="2749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9" y="1108636"/>
            <a:ext cx="193516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894138"/>
            <a:ext cx="1935162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9E289CA-3403-13B8-AE6A-ED2B75E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68" y="3290454"/>
            <a:ext cx="3583181" cy="280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0595" y="1101725"/>
            <a:ext cx="4479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Goal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Platform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Read length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Rate and type of sequence errors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Sequencing depth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Replication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Control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12226"/>
              </p:ext>
            </p:extLst>
          </p:nvPr>
        </p:nvGraphicFramePr>
        <p:xfrm>
          <a:off x="457200" y="4394994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hifi</a:t>
                      </a: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1">
            <a:extLst>
              <a:ext uri="{FF2B5EF4-FFF2-40B4-BE49-F238E27FC236}">
                <a16:creationId xmlns:a16="http://schemas.microsoft.com/office/drawing/2014/main" id="{81EB4145-09B8-DB66-7A52-214C0124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6DDACB-768C-8949-BBE5-A40F159A4DE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0418" name="Title 2">
            <a:extLst>
              <a:ext uri="{FF2B5EF4-FFF2-40B4-BE49-F238E27FC236}">
                <a16:creationId xmlns:a16="http://schemas.microsoft.com/office/drawing/2014/main" id="{CAE253DF-3D12-4AB6-3545-1CC7E7F26E6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60419" name="TextBox 3">
            <a:extLst>
              <a:ext uri="{FF2B5EF4-FFF2-40B4-BE49-F238E27FC236}">
                <a16:creationId xmlns:a16="http://schemas.microsoft.com/office/drawing/2014/main" id="{3E162178-1D16-F3BC-8666-05E283328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60420" name="TextBox 3">
            <a:extLst>
              <a:ext uri="{FF2B5EF4-FFF2-40B4-BE49-F238E27FC236}">
                <a16:creationId xmlns:a16="http://schemas.microsoft.com/office/drawing/2014/main" id="{931D8F7A-CCA7-8AA8-D7C5-1515F0AE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60421" name="TextBox 4">
            <a:extLst>
              <a:ext uri="{FF2B5EF4-FFF2-40B4-BE49-F238E27FC236}">
                <a16:creationId xmlns:a16="http://schemas.microsoft.com/office/drawing/2014/main" id="{F106CDF9-A3A1-6432-AF96-999B9F74D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60422" name="TextBox 5">
            <a:extLst>
              <a:ext uri="{FF2B5EF4-FFF2-40B4-BE49-F238E27FC236}">
                <a16:creationId xmlns:a16="http://schemas.microsoft.com/office/drawing/2014/main" id="{1F93B76F-76D1-6AAF-DBC5-C338887AD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CB0C0E-5316-663F-FDBF-A9D716B362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4" name="TextBox 11">
            <a:extLst>
              <a:ext uri="{FF2B5EF4-FFF2-40B4-BE49-F238E27FC236}">
                <a16:creationId xmlns:a16="http://schemas.microsoft.com/office/drawing/2014/main" id="{9DA2CE13-CC33-DA9E-4550-BFBBDAD08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60425" name="TextBox 14">
            <a:extLst>
              <a:ext uri="{FF2B5EF4-FFF2-40B4-BE49-F238E27FC236}">
                <a16:creationId xmlns:a16="http://schemas.microsoft.com/office/drawing/2014/main" id="{51FA76C3-02C9-1711-8D14-E507BF965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9ACDA-3F55-E656-D6AB-6E7B9C7F72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7" name="TextBox 11">
            <a:extLst>
              <a:ext uri="{FF2B5EF4-FFF2-40B4-BE49-F238E27FC236}">
                <a16:creationId xmlns:a16="http://schemas.microsoft.com/office/drawing/2014/main" id="{B771F518-5391-073A-8E53-6D2261C4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DAA612-71B0-4ACD-D41B-F5D4E1D001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9" name="Rectangle 21">
            <a:extLst>
              <a:ext uri="{FF2B5EF4-FFF2-40B4-BE49-F238E27FC236}">
                <a16:creationId xmlns:a16="http://schemas.microsoft.com/office/drawing/2014/main" id="{7CD6A0A3-DC7F-25BF-F45A-C1F6A1B14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60430" name="Rectangle 23">
            <a:extLst>
              <a:ext uri="{FF2B5EF4-FFF2-40B4-BE49-F238E27FC236}">
                <a16:creationId xmlns:a16="http://schemas.microsoft.com/office/drawing/2014/main" id="{66C3E40D-C458-4C3E-FB38-10EF958B8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579438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03350" y="2073275"/>
            <a:ext cx="5751513" cy="26431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lane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Index (barcode)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352550"/>
            <a:ext cx="4876800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491038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035050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631983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1035050"/>
            <a:ext cx="3556000" cy="3041650"/>
            <a:chOff x="5130800" y="1035050"/>
            <a:chExt cx="3556000" cy="3041650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1035050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1830" y="1265882"/>
              <a:ext cx="15080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35050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3325813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6180138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5" y="4165600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208463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36588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2201863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927225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52425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586038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906588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620838"/>
            <a:ext cx="7675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single read is generated for each template/cluster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444896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898775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539908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320040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3902075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1" y="445055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1" y="430366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561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342900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0" y="289877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471613"/>
            <a:ext cx="657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Two reads are generated for each template cluster;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</a:t>
            </a:r>
            <a:r>
              <a:rPr lang="en-US" altLang="en-US" sz="2400" baseline="30000"/>
              <a:t>st</a:t>
            </a:r>
            <a:r>
              <a:rPr lang="en-US" altLang="en-US" sz="2400"/>
              <a:t> is from one end with one primer;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2</a:t>
            </a:r>
            <a:r>
              <a:rPr lang="en-US" altLang="en-US" sz="2400" baseline="30000"/>
              <a:t>nd</a:t>
            </a:r>
            <a:r>
              <a:rPr lang="en-US" altLang="en-US" sz="240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6407" y="4802981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3252788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5753100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816350" y="3554413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6338" y="4256088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933826" y="6054725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832225" y="5365750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66206" y="4804569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2985747" y="4658022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405288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156200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662" y="1658191"/>
            <a:ext cx="6088526" cy="254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868363"/>
            <a:ext cx="7056437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615632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616325"/>
            <a:ext cx="21971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68363"/>
            <a:ext cx="13335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2660650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4238"/>
            <a:ext cx="7978775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6315075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2120900" y="2335213"/>
            <a:ext cx="265113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0" y="4021138"/>
            <a:ext cx="1709738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B13DFBDC-68B5-9CE5-E67B-BB8B4295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246188"/>
            <a:ext cx="37179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8">
            <a:extLst>
              <a:ext uri="{FF2B5EF4-FFF2-40B4-BE49-F238E27FC236}">
                <a16:creationId xmlns:a16="http://schemas.microsoft.com/office/drawing/2014/main" id="{253E1932-863C-70BF-11E0-A18CE262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246188"/>
            <a:ext cx="53641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92E825B0-9A25-2DC0-79AB-6B91453E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865688"/>
            <a:ext cx="4849813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6AA6C546-DD7A-94A8-5D87-53E592E79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4160838"/>
            <a:ext cx="539432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" descr="BGI_Logo.png">
            <a:extLst>
              <a:ext uri="{FF2B5EF4-FFF2-40B4-BE49-F238E27FC236}">
                <a16:creationId xmlns:a16="http://schemas.microsoft.com/office/drawing/2014/main" id="{3447B4CF-CC02-DF48-A5D7-91B39CF25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140075"/>
            <a:ext cx="1538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3894138"/>
            <a:ext cx="8229600" cy="2574925"/>
          </a:xfrm>
        </p:spPr>
        <p:txBody>
          <a:bodyPr/>
          <a:lstStyle/>
          <a:p>
            <a:pPr>
              <a:defRPr/>
            </a:pPr>
            <a:r>
              <a:rPr lang="en-US" dirty="0"/>
              <a:t>sequencing sensitivity and read length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Before single molecular &amp; "super long" sequencing technologies,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0063"/>
            <a:ext cx="46990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867" y="2730039"/>
            <a:ext cx="3919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 dirty="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524" y="2853577"/>
            <a:ext cx="1330814" cy="5847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17" y="4155888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179513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867" y="3839701"/>
            <a:ext cx="39195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Hundreds to thousands of millions of fragments are sequenced </a:t>
            </a:r>
            <a:r>
              <a:rPr lang="en-US" altLang="en-US" sz="2400" b="1" i="1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439954" y="1697038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736725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73672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Nucleotide detector: </a:t>
            </a:r>
            <a:r>
              <a:rPr lang="en-US" altLang="en-US" sz="2400" b="1">
                <a:latin typeface="Arial" panose="020B0604020202020204" pitchFamily="34" charset="0"/>
              </a:rPr>
              <a:t>VERY</a:t>
            </a:r>
            <a:r>
              <a:rPr lang="en-US" altLang="en-US" sz="2400">
                <a:latin typeface="Arial" panose="020B0604020202020204" pitchFamily="34" charset="0"/>
              </a:rPr>
              <a:t> sensitive</a:t>
            </a:r>
          </a:p>
        </p:txBody>
      </p: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757363"/>
            <a:ext cx="33321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3" y="326548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4979988"/>
            <a:ext cx="8005762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"Having many thousands of identical copies of a DNA fragment </a:t>
            </a:r>
            <a:r>
              <a:rPr lang="en-US" altLang="en-US" sz="2400" b="1" i="1" u="sng">
                <a:latin typeface="Arial" panose="020B0604020202020204" pitchFamily="34" charset="0"/>
              </a:rPr>
              <a:t>in a defined area </a:t>
            </a:r>
            <a:r>
              <a:rPr lang="en-US" altLang="en-US" sz="2400">
                <a:latin typeface="Arial" panose="020B0604020202020204" pitchFamily="34" charset="0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94640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8">
            <a:extLst>
              <a:ext uri="{FF2B5EF4-FFF2-40B4-BE49-F238E27FC236}">
                <a16:creationId xmlns:a16="http://schemas.microsoft.com/office/drawing/2014/main" id="{BD0DE3C4-8AFE-068C-E69A-17E767506D9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49813" y="1758950"/>
            <a:ext cx="120650" cy="847725"/>
            <a:chOff x="968668" y="1437407"/>
            <a:chExt cx="109537" cy="31019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A6878C-98F3-19BC-D815-D58A62B1D993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50E8B7-E392-CF02-0EA6-59887E68AD48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A27A60-FE08-54C9-A8B3-215C03C4FA3B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31365</TotalTime>
  <Words>1166</Words>
  <Application>Microsoft Macintosh PowerPoint</Application>
  <PresentationFormat>On-screen Show (4:3)</PresentationFormat>
  <Paragraphs>307</Paragraphs>
  <Slides>38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Verdana</vt:lpstr>
      <vt:lpstr>Office Theme</vt:lpstr>
      <vt:lpstr>Next-gen Sequencing Technologies  Bioinformatics Applications (PLPTH813)</vt:lpstr>
      <vt:lpstr>Unix commands</vt:lpstr>
      <vt:lpstr>The sequencing technology is key for a wide range of biological researches </vt:lpstr>
      <vt:lpstr>Sanger sequencing technology - I</vt:lpstr>
      <vt:lpstr>Sanger sequencing technology - II</vt:lpstr>
      <vt:lpstr>Major next-gen sequencing (NGS) technologies</vt:lpstr>
      <vt:lpstr>sequencing sensitivity and read length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DNA amplification – Bridge PCR</vt:lpstr>
      <vt:lpstr>Sequence reading</vt:lpstr>
      <vt:lpstr>Illumina sequencing</vt:lpstr>
      <vt:lpstr>Illumina Sequencers</vt:lpstr>
      <vt:lpstr>When the single molecular sequencing technology is ready, amplification or cloning is not necessary.</vt:lpstr>
      <vt:lpstr>PacBio – Single Molecule Real Time (SMRT)</vt:lpstr>
      <vt:lpstr>PacBio library prep workflow</vt:lpstr>
      <vt:lpstr>Less biases (e.g., GC)</vt:lpstr>
      <vt:lpstr>PacBio for genome assembly</vt:lpstr>
      <vt:lpstr>PowerPoint Presentation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Sequence errors and read lengths</vt:lpstr>
      <vt:lpstr>Applications of NGS</vt:lpstr>
      <vt:lpstr>PowerPoint Presentation</vt:lpstr>
      <vt:lpstr>Case study</vt:lpstr>
      <vt:lpstr>Sequence platforms</vt:lpstr>
      <vt:lpstr>Experimental design</vt:lpstr>
      <vt:lpstr>COMMON in all NGS platforms</vt:lpstr>
      <vt:lpstr>Illumina platforms and terminologies Illumina video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222</cp:revision>
  <cp:lastPrinted>2011-03-25T16:13:09Z</cp:lastPrinted>
  <dcterms:created xsi:type="dcterms:W3CDTF">2012-03-28T06:01:44Z</dcterms:created>
  <dcterms:modified xsi:type="dcterms:W3CDTF">2023-01-26T15:49:40Z</dcterms:modified>
</cp:coreProperties>
</file>